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61" d="100"/>
          <a:sy n="61" d="100"/>
        </p:scale>
        <p:origin x="8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5EAA5-26E0-2818-01A2-F6D6B33C3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F913F-4610-2728-2939-4E5CDFF1C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63501-B13D-0D17-67FF-FE1A7FA8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DD4-3680-4359-B023-B048764A190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33D56-6F2B-DB67-5738-72B790D8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29EFA-303A-74A7-DC09-2C7E0D1B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017D-B50D-46CF-AD6E-9DA881D8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4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E6636-4A3E-D3E8-B8FC-FA25601E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F8F0A-07DE-B304-A2C0-1F6D69B3F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94E65-D55D-EF4B-0144-1DFCD4068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DD4-3680-4359-B023-B048764A190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317DC-68CD-143C-0466-28224B743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07E5F-C380-4BC5-3759-4BFBE2D3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017D-B50D-46CF-AD6E-9DA881D8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5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E8B3B9-A9AA-0354-A96C-2D4212742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D0FD8-27A4-BC93-ECA4-7BEEC94A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94E9A-254C-9B12-F583-C708EE99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DD4-3680-4359-B023-B048764A190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9FA1E-7FD0-03A0-D3E0-A213A8CF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36809-5AA5-78FC-3288-5093C151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017D-B50D-46CF-AD6E-9DA881D8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5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149CC-9DF9-8EFE-FDD9-198DE132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5DBAC-6D22-EFF6-2973-CCC70985D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C5B53-FBDC-C52F-886E-2D2D5DFC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DD4-3680-4359-B023-B048764A190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17F87-A6EB-0244-983F-1DB8A860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CEF2D-9295-44A5-B67F-D46CDFBD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017D-B50D-46CF-AD6E-9DA881D8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8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AA57-A91E-D755-D692-9E4DB1E7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ECE61-D37D-402A-8D6E-0FC2BDBE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C5E8B-E060-FF7F-766E-BAE00506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DD4-3680-4359-B023-B048764A190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62E0C-C8B2-87BB-6B52-CAE245FCA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81042-B723-0992-08A9-CE43C07F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017D-B50D-46CF-AD6E-9DA881D8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3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EC891-7E60-A38C-7920-B7572DF7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E456F-AFF8-C944-A34F-911C5A0D2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53E18-67EE-A762-9EDB-72E7CC95F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7A9C9-E09F-DBE1-8154-92C6C8B8C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DD4-3680-4359-B023-B048764A190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DA63C-961C-E033-202B-BE120EA7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A03E2-52FC-2146-98BF-412804A8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017D-B50D-46CF-AD6E-9DA881D8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0067-0E09-F10A-36A2-839F32B7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80ABC-C0DD-1A2A-F130-7FB380093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2C0E3-63F2-93F7-2BAA-B268CBEE6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2D933-499B-9FCD-F6E6-C5B754A94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17D90-99B1-BAFA-87E4-865DED6CD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D00A1A-395E-3BAA-63B8-7F36A9CB4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DD4-3680-4359-B023-B048764A190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6B943-36D0-B754-5DEC-99C0BBE8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480504-47E3-155A-BCC5-58327405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017D-B50D-46CF-AD6E-9DA881D8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5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6986-9279-C66B-11EC-4B214EF75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D9E30-DBE1-FD46-B785-BB470679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DD4-3680-4359-B023-B048764A190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DF963-DF26-5F46-399E-58DBBFE7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A9FB3-EDED-121A-8F49-A34B86D2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017D-B50D-46CF-AD6E-9DA881D8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3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C7D438-C3A5-C05E-90A0-0DD5A98A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DD4-3680-4359-B023-B048764A190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BC8C6-21F7-6A6E-84B3-36FE9947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A345C-863D-9FCA-97F8-5CE6E68F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017D-B50D-46CF-AD6E-9DA881D8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8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4600-2551-4EEC-98A1-81665861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9504-5EAC-C583-92EB-CF5B98E11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C5B60-5162-208E-0DCA-FF5A31AFF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6454D-A06F-4D48-CCC9-63E7AB1C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DD4-3680-4359-B023-B048764A190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F687C-02C9-A7BE-8B41-C55B1636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6B381-666F-B16F-5F69-BFC04238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017D-B50D-46CF-AD6E-9DA881D8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5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1F1DE-ECBA-8A42-F052-C1B8D21A6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A61C5-917B-25A6-588F-776BCDEC1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3E4E0-7218-E8D7-CFA9-23B8BA873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6BC8B-5E55-D1BC-3DE1-945CC32C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DD4-3680-4359-B023-B048764A190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FABDA-0611-63C5-B3F2-202653E3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8A21D-4E79-B720-769E-DEAA2CDB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017D-B50D-46CF-AD6E-9DA881D8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4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9F13F5-2BF8-B369-998A-13D141A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A5E0B-4B84-EF4D-32E2-707BDE73C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14E6C-9036-CB7B-0D09-7A2E6643C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88DD4-3680-4359-B023-B048764A190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266-FEBE-79A5-127A-7F8633EF7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ADAF5-3005-30DF-9819-22426D1A2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C017D-B50D-46CF-AD6E-9DA881D8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3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89D9A4-1A1C-476E-F89A-884148141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1439"/>
            <a:ext cx="9144000" cy="1655762"/>
          </a:xfrm>
        </p:spPr>
        <p:txBody>
          <a:bodyPr/>
          <a:lstStyle/>
          <a:p>
            <a:r>
              <a:rPr lang="en-US" dirty="0"/>
              <a:t>The Short Explanation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E0972-82F8-ED49-BFA7-63DBA48EE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5" y="373769"/>
            <a:ext cx="8396452" cy="456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774639-A644-6A5D-8F37-772D810CC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3" y="332632"/>
            <a:ext cx="6352674" cy="4048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4C033B-105C-D0EE-5EE2-4717FA8557FF}"/>
              </a:ext>
            </a:extLst>
          </p:cNvPr>
          <p:cNvSpPr txBox="1"/>
          <p:nvPr/>
        </p:nvSpPr>
        <p:spPr>
          <a:xfrm>
            <a:off x="1408386" y="5433848"/>
            <a:ext cx="8954814" cy="97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D28FB-FE0C-765B-19A5-584807A7B33E}"/>
              </a:ext>
            </a:extLst>
          </p:cNvPr>
          <p:cNvSpPr txBox="1"/>
          <p:nvPr/>
        </p:nvSpPr>
        <p:spPr>
          <a:xfrm>
            <a:off x="525517" y="4698124"/>
            <a:ext cx="5570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Rotary Foundation is a </a:t>
            </a:r>
            <a:r>
              <a:rPr lang="en-US" b="1" dirty="0"/>
              <a:t>non-profit </a:t>
            </a:r>
            <a:r>
              <a:rPr lang="en-US" dirty="0"/>
              <a:t>corporation that supports the efforts of Rotary International.  </a:t>
            </a:r>
          </a:p>
          <a:p>
            <a:endParaRPr lang="en-US" dirty="0"/>
          </a:p>
          <a:p>
            <a:r>
              <a:rPr lang="en-US" dirty="0"/>
              <a:t>Awards almost all the grants.</a:t>
            </a:r>
          </a:p>
          <a:p>
            <a:endParaRPr lang="en-US" dirty="0"/>
          </a:p>
          <a:p>
            <a:r>
              <a:rPr lang="en-US" dirty="0"/>
              <a:t>Operations overseen by Board of Trustees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2059E6-3019-19C3-59F0-361A5601AFC9}"/>
              </a:ext>
            </a:extLst>
          </p:cNvPr>
          <p:cNvSpPr txBox="1"/>
          <p:nvPr/>
        </p:nvSpPr>
        <p:spPr>
          <a:xfrm>
            <a:off x="6201103" y="4698124"/>
            <a:ext cx="5044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Rotary International (RI) is one of the largest service organizations in the world.</a:t>
            </a:r>
          </a:p>
          <a:p>
            <a:endParaRPr lang="en-US" dirty="0"/>
          </a:p>
          <a:p>
            <a:r>
              <a:rPr lang="en-US" dirty="0"/>
              <a:t>RI is a member organization of The Rotary Foundation.</a:t>
            </a:r>
          </a:p>
          <a:p>
            <a:endParaRPr lang="en-US" dirty="0"/>
          </a:p>
          <a:p>
            <a:r>
              <a:rPr lang="en-US" dirty="0"/>
              <a:t>Operations overseen by Board of Directors.</a:t>
            </a:r>
          </a:p>
        </p:txBody>
      </p:sp>
    </p:spTree>
    <p:extLst>
      <p:ext uri="{BB962C8B-B14F-4D97-AF65-F5344CB8AC3E}">
        <p14:creationId xmlns:p14="http://schemas.microsoft.com/office/powerpoint/2010/main" val="50501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66CA4F-DD64-0CF1-BD69-72E50AF28765}"/>
              </a:ext>
            </a:extLst>
          </p:cNvPr>
          <p:cNvSpPr txBox="1"/>
          <p:nvPr/>
        </p:nvSpPr>
        <p:spPr>
          <a:xfrm>
            <a:off x="4057302" y="632485"/>
            <a:ext cx="268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Rotary International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F7687F-7F1A-1808-B80A-25F4E29702BF}"/>
              </a:ext>
            </a:extLst>
          </p:cNvPr>
          <p:cNvSpPr txBox="1"/>
          <p:nvPr/>
        </p:nvSpPr>
        <p:spPr>
          <a:xfrm>
            <a:off x="4719145" y="2009340"/>
            <a:ext cx="1182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Zone 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C106A8-EA8F-F49A-1205-8338E6FACE60}"/>
              </a:ext>
            </a:extLst>
          </p:cNvPr>
          <p:cNvSpPr txBox="1"/>
          <p:nvPr/>
        </p:nvSpPr>
        <p:spPr>
          <a:xfrm>
            <a:off x="4519063" y="3507037"/>
            <a:ext cx="1764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District 5110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19EDED-4E02-3CDE-94EE-6889DF1820A2}"/>
              </a:ext>
            </a:extLst>
          </p:cNvPr>
          <p:cNvSpPr txBox="1"/>
          <p:nvPr/>
        </p:nvSpPr>
        <p:spPr>
          <a:xfrm>
            <a:off x="3146663" y="5120320"/>
            <a:ext cx="5509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Rotary Club #354 – Medford Rogue Rotary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A74DECE-A5FE-C5B1-AC42-19AB87E15D69}"/>
              </a:ext>
            </a:extLst>
          </p:cNvPr>
          <p:cNvSpPr/>
          <p:nvPr/>
        </p:nvSpPr>
        <p:spPr>
          <a:xfrm>
            <a:off x="5067920" y="106254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F55F3BA-21AF-103C-F9F5-16955B79E086}"/>
              </a:ext>
            </a:extLst>
          </p:cNvPr>
          <p:cNvSpPr/>
          <p:nvPr/>
        </p:nvSpPr>
        <p:spPr>
          <a:xfrm>
            <a:off x="5067920" y="25609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3DEEC94-C653-C98B-685B-D8CE0A72F2CE}"/>
              </a:ext>
            </a:extLst>
          </p:cNvPr>
          <p:cNvSpPr/>
          <p:nvPr/>
        </p:nvSpPr>
        <p:spPr>
          <a:xfrm>
            <a:off x="5067920" y="405530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7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3223CB-CA43-D25D-582A-04A69438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90" y="-102472"/>
            <a:ext cx="5715000" cy="3108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646D69-CCC7-C7E5-FAF8-B707AF409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687" y="-102472"/>
            <a:ext cx="5715000" cy="3108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E5060-7B3F-EE22-2E4E-387EF7A19A52}"/>
              </a:ext>
            </a:extLst>
          </p:cNvPr>
          <p:cNvSpPr txBox="1"/>
          <p:nvPr/>
        </p:nvSpPr>
        <p:spPr>
          <a:xfrm>
            <a:off x="220717" y="2743730"/>
            <a:ext cx="51686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Foundation is a </a:t>
            </a:r>
            <a:r>
              <a:rPr lang="en-US" b="1" dirty="0"/>
              <a:t>non-profit</a:t>
            </a:r>
            <a:r>
              <a:rPr lang="en-US" dirty="0"/>
              <a:t> that supports the efforts of the members of the Medford Rogue Rotary Club.</a:t>
            </a:r>
          </a:p>
          <a:p>
            <a:endParaRPr lang="en-US" dirty="0"/>
          </a:p>
          <a:p>
            <a:r>
              <a:rPr lang="en-US" dirty="0"/>
              <a:t>Awards all scholarships (with assistance from Oregon Community Foundation &amp; Oregon Student Access and Completion) - about $190,000 per year.</a:t>
            </a:r>
          </a:p>
          <a:p>
            <a:endParaRPr lang="en-US" dirty="0"/>
          </a:p>
          <a:p>
            <a:r>
              <a:rPr lang="en-US" dirty="0"/>
              <a:t>Primary focuses – World Community Service (which includes local service projects), Polio Plus, Paul Harris &amp; Connecting with Kids.</a:t>
            </a:r>
          </a:p>
          <a:p>
            <a:endParaRPr lang="en-US" dirty="0"/>
          </a:p>
          <a:p>
            <a:r>
              <a:rPr lang="en-US" dirty="0"/>
              <a:t>Operations overseen by Board of Trustees (who are members of the Medford Rogue Rotary Club)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9EA7F-B677-989B-3180-989A93588516}"/>
              </a:ext>
            </a:extLst>
          </p:cNvPr>
          <p:cNvSpPr txBox="1"/>
          <p:nvPr/>
        </p:nvSpPr>
        <p:spPr>
          <a:xfrm>
            <a:off x="6589986" y="2900855"/>
            <a:ext cx="51686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Medford Rogue Rotary is a service club.</a:t>
            </a:r>
          </a:p>
          <a:p>
            <a:endParaRPr lang="en-US" dirty="0"/>
          </a:p>
          <a:p>
            <a:r>
              <a:rPr lang="en-US" dirty="0"/>
              <a:t>Operations overseen by Board of Directors (who are members of the Medford Rogue Rotary Club).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*** Club members can not be on both the Club Board of Directors </a:t>
            </a:r>
            <a:r>
              <a:rPr lang="en-US" b="1" i="1" dirty="0"/>
              <a:t>and</a:t>
            </a:r>
            <a:r>
              <a:rPr lang="en-US" dirty="0"/>
              <a:t> the Foundation Board of Trustees.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6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F2A3BC-4722-115A-56AF-9C8E46891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983" y="0"/>
            <a:ext cx="5715000" cy="31089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8572EA-6A72-60F1-71D3-C7B6E62D4C9D}"/>
              </a:ext>
            </a:extLst>
          </p:cNvPr>
          <p:cNvSpPr/>
          <p:nvPr/>
        </p:nvSpPr>
        <p:spPr>
          <a:xfrm>
            <a:off x="5577123" y="896797"/>
            <a:ext cx="2488182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ABB4B-B3CB-0E48-27F1-A9682874F700}"/>
              </a:ext>
            </a:extLst>
          </p:cNvPr>
          <p:cNvSpPr txBox="1"/>
          <p:nvPr/>
        </p:nvSpPr>
        <p:spPr>
          <a:xfrm flipH="1">
            <a:off x="2419218" y="2183737"/>
            <a:ext cx="88039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Member dues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Should cover general operating expenses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Signature fundraiser (currently Pickleball Tournament)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Covers Club youth services: Student recognition, Interact Club, Rotary Youth Leadership Award,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4-Way Test Speech Contest, Tiger Den, Youth Exchange.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671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F2A3BC-4722-115A-56AF-9C8E46891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31983" y="0"/>
            <a:ext cx="5715000" cy="31089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8572EA-6A72-60F1-71D3-C7B6E62D4C9D}"/>
              </a:ext>
            </a:extLst>
          </p:cNvPr>
          <p:cNvSpPr/>
          <p:nvPr/>
        </p:nvSpPr>
        <p:spPr>
          <a:xfrm>
            <a:off x="5577123" y="896797"/>
            <a:ext cx="2488182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ABB4B-B3CB-0E48-27F1-A9682874F700}"/>
              </a:ext>
            </a:extLst>
          </p:cNvPr>
          <p:cNvSpPr txBox="1"/>
          <p:nvPr/>
        </p:nvSpPr>
        <p:spPr>
          <a:xfrm flipH="1">
            <a:off x="1950280" y="2542541"/>
            <a:ext cx="103814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Sergeant’s Recognition “fines”   (members’ choice)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World Community Service – local and international service projects (water filters, tiny houses, Guatemala, Puerto Rico, nutritional forest, etc.)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Connecting with Kids (no current project but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Annual Fund: Polio Plus (polio eradication efforts) &amp; Paul Harris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429D0A-1BFA-9B3A-97AB-609B34843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075" y="4635499"/>
            <a:ext cx="885825" cy="4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8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7CC0A7A-67A0-D230-F871-3B8550C23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51" y="5495287"/>
            <a:ext cx="467833" cy="4385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DB0477-BFC2-3950-2069-01CFF4138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08" y="4485436"/>
            <a:ext cx="467833" cy="4385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5B31C0-D67F-2E1B-6127-435ED0F60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65" y="3298992"/>
            <a:ext cx="616819" cy="5782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11B997-C315-799E-F19E-2D0B1817E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65" y="2474664"/>
            <a:ext cx="616818" cy="578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6E8DB-D55A-12B8-7265-5AB8A36C4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1563478"/>
            <a:ext cx="616818" cy="578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E9D5C4-84F6-D30D-84EB-F5BCE7232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350212"/>
            <a:ext cx="1193800" cy="11191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A9962E-8C8F-C2F0-BAF3-F5DDDED538B0}"/>
              </a:ext>
            </a:extLst>
          </p:cNvPr>
          <p:cNvSpPr/>
          <p:nvPr/>
        </p:nvSpPr>
        <p:spPr>
          <a:xfrm>
            <a:off x="663841" y="526018"/>
            <a:ext cx="6299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GRANTS – follow the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20BC5-A5E9-5542-DEE4-DD6909CCB13E}"/>
              </a:ext>
            </a:extLst>
          </p:cNvPr>
          <p:cNvSpPr txBox="1"/>
          <p:nvPr/>
        </p:nvSpPr>
        <p:spPr>
          <a:xfrm>
            <a:off x="663841" y="1702832"/>
            <a:ext cx="850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Medford Rogue Rotary Club members give         to the Medford Rogue Rotary Foundation.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6AF7C-D22F-08DC-4A9D-0C9E712BD670}"/>
              </a:ext>
            </a:extLst>
          </p:cNvPr>
          <p:cNvSpPr txBox="1"/>
          <p:nvPr/>
        </p:nvSpPr>
        <p:spPr>
          <a:xfrm>
            <a:off x="663841" y="2579132"/>
            <a:ext cx="797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Medford Rogue Rotary Foundation sends          to Rotary International Foundation.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EF5BD-20BF-DA8C-2DC3-67156A419A87}"/>
              </a:ext>
            </a:extLst>
          </p:cNvPr>
          <p:cNvSpPr txBox="1"/>
          <p:nvPr/>
        </p:nvSpPr>
        <p:spPr>
          <a:xfrm>
            <a:off x="663841" y="3351728"/>
            <a:ext cx="545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Rotary International Foundation invests          for 3 years.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5B3AD3-8756-F9BA-AD0F-C8AA04D8707B}"/>
              </a:ext>
            </a:extLst>
          </p:cNvPr>
          <p:cNvSpPr txBox="1"/>
          <p:nvPr/>
        </p:nvSpPr>
        <p:spPr>
          <a:xfrm>
            <a:off x="663841" y="4187923"/>
            <a:ext cx="1134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3 years 50% of the donations from Medford Rogue Rotary are returned to District 5110 – called District Designated Funds.             Remainder is primarily for large scale Global Grant projects, programs and services.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FEFBA-B0DA-D04C-1364-F0335AA7FBD5}"/>
              </a:ext>
            </a:extLst>
          </p:cNvPr>
          <p:cNvSpPr txBox="1"/>
          <p:nvPr/>
        </p:nvSpPr>
        <p:spPr>
          <a:xfrm>
            <a:off x="663841" y="5212615"/>
            <a:ext cx="11210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District 5110 funds the smaller scale District Grants (local and international) – either from individual Clubs or consortiums of Clubs working together.             Current funds available $216,930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279ABD-2670-3B71-15B8-098C47EDDB23}"/>
              </a:ext>
            </a:extLst>
          </p:cNvPr>
          <p:cNvSpPr txBox="1"/>
          <p:nvPr/>
        </p:nvSpPr>
        <p:spPr>
          <a:xfrm>
            <a:off x="663841" y="6237307"/>
            <a:ext cx="1001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Life-changing projects are completed in our community and around the world.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D6D7E74-AECD-2522-DC9F-E0002B1AD01C}"/>
              </a:ext>
            </a:extLst>
          </p:cNvPr>
          <p:cNvSpPr/>
          <p:nvPr/>
        </p:nvSpPr>
        <p:spPr>
          <a:xfrm>
            <a:off x="2021200" y="2052112"/>
            <a:ext cx="320089" cy="5069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C3388FB-73FB-D0B8-0BFB-4FEA2230D0BB}"/>
              </a:ext>
            </a:extLst>
          </p:cNvPr>
          <p:cNvSpPr/>
          <p:nvPr/>
        </p:nvSpPr>
        <p:spPr>
          <a:xfrm>
            <a:off x="2021199" y="2876559"/>
            <a:ext cx="320089" cy="5069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BE3A31C-17F1-06DD-D5AE-CF9721BC7EFB}"/>
              </a:ext>
            </a:extLst>
          </p:cNvPr>
          <p:cNvSpPr/>
          <p:nvPr/>
        </p:nvSpPr>
        <p:spPr>
          <a:xfrm>
            <a:off x="2026550" y="3687777"/>
            <a:ext cx="320089" cy="5069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2BAD3630-D80A-3826-C782-DD44802089B8}"/>
              </a:ext>
            </a:extLst>
          </p:cNvPr>
          <p:cNvSpPr/>
          <p:nvPr/>
        </p:nvSpPr>
        <p:spPr>
          <a:xfrm>
            <a:off x="2021199" y="4810739"/>
            <a:ext cx="320089" cy="5069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2C81E17-1E23-EC40-9280-6883A2F3B340}"/>
              </a:ext>
            </a:extLst>
          </p:cNvPr>
          <p:cNvSpPr/>
          <p:nvPr/>
        </p:nvSpPr>
        <p:spPr>
          <a:xfrm>
            <a:off x="2021199" y="5825014"/>
            <a:ext cx="320089" cy="5069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DFFA94-683D-6ACF-D3F6-A88E02F82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889" y="6008816"/>
            <a:ext cx="698039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63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421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Hill</dc:creator>
  <cp:lastModifiedBy>Kellie Hill</cp:lastModifiedBy>
  <cp:revision>16</cp:revision>
  <dcterms:created xsi:type="dcterms:W3CDTF">2023-10-22T21:54:49Z</dcterms:created>
  <dcterms:modified xsi:type="dcterms:W3CDTF">2023-10-24T02:43:15Z</dcterms:modified>
</cp:coreProperties>
</file>